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64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2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0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55CB-E4E8-4ED3-A40E-60D78B1A197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48E4-F58F-46B9-9C75-8F09F16B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7U8VSyTpQ" TargetMode="External"/><Relationship Id="rId2" Type="http://schemas.openxmlformats.org/officeDocument/2006/relationships/hyperlink" Target="https://youtu.be/NWiCl1Rjx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73057"/>
            <a:ext cx="6858000" cy="1790700"/>
          </a:xfrm>
        </p:spPr>
        <p:txBody>
          <a:bodyPr/>
          <a:lstStyle/>
          <a:p>
            <a:r>
              <a:rPr lang="en-US" b="1" dirty="0"/>
              <a:t>The new, Simplified, Form 27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22447"/>
            <a:ext cx="6858000" cy="872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Instructions and explanations</a:t>
            </a:r>
          </a:p>
          <a:p>
            <a:r>
              <a:rPr lang="en-US" dirty="0"/>
              <a:t>December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1" y="899027"/>
            <a:ext cx="1505778" cy="11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out a new year with the OLD Form 27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68" y="1324180"/>
            <a:ext cx="6586263" cy="5461234"/>
          </a:xfrm>
        </p:spPr>
      </p:pic>
    </p:spTree>
    <p:extLst>
      <p:ext uri="{BB962C8B-B14F-4D97-AF65-F5344CB8AC3E}">
        <p14:creationId xmlns:p14="http://schemas.microsoft.com/office/powerpoint/2010/main" val="30676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781050"/>
          </a:xfrm>
        </p:spPr>
        <p:txBody>
          <a:bodyPr/>
          <a:lstStyle/>
          <a:p>
            <a:pPr algn="ctr"/>
            <a:r>
              <a:rPr lang="en-US" b="1" dirty="0"/>
              <a:t>Starting out with a New Form 27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6" y="851745"/>
            <a:ext cx="8124608" cy="6006255"/>
          </a:xfrm>
        </p:spPr>
      </p:pic>
    </p:spTree>
    <p:extLst>
      <p:ext uri="{BB962C8B-B14F-4D97-AF65-F5344CB8AC3E}">
        <p14:creationId xmlns:p14="http://schemas.microsoft.com/office/powerpoint/2010/main" val="155163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New Form 27 if used by Branch 8 for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05" y="986978"/>
            <a:ext cx="7763189" cy="5871022"/>
          </a:xfrm>
        </p:spPr>
      </p:pic>
    </p:spTree>
    <p:extLst>
      <p:ext uri="{BB962C8B-B14F-4D97-AF65-F5344CB8AC3E}">
        <p14:creationId xmlns:p14="http://schemas.microsoft.com/office/powerpoint/2010/main" val="14359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C8F9-04B1-4CEB-AFF6-2C565FB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85" y="578338"/>
            <a:ext cx="7338646" cy="440397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The remaining 3 slides are useful when watching the 2 videos about the Form.</a:t>
            </a:r>
          </a:p>
        </p:txBody>
      </p:sp>
    </p:spTree>
    <p:extLst>
      <p:ext uri="{BB962C8B-B14F-4D97-AF65-F5344CB8AC3E}">
        <p14:creationId xmlns:p14="http://schemas.microsoft.com/office/powerpoint/2010/main" val="141344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781050"/>
          </a:xfrm>
        </p:spPr>
        <p:txBody>
          <a:bodyPr/>
          <a:lstStyle/>
          <a:p>
            <a:pPr algn="ctr"/>
            <a:r>
              <a:rPr lang="en-US" b="1" dirty="0"/>
              <a:t>What to look out for on the New Form 27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70" y="962025"/>
            <a:ext cx="7893460" cy="5835375"/>
          </a:xfrm>
        </p:spPr>
      </p:pic>
    </p:spTree>
    <p:extLst>
      <p:ext uri="{BB962C8B-B14F-4D97-AF65-F5344CB8AC3E}">
        <p14:creationId xmlns:p14="http://schemas.microsoft.com/office/powerpoint/2010/main" val="96736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 Start a New Form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9751"/>
            <a:ext cx="10515600" cy="142420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Watch Introductory movie, parts 1 &amp; 2</a:t>
            </a:r>
          </a:p>
          <a:p>
            <a:pPr marL="0" indent="0" algn="ctr">
              <a:buNone/>
            </a:pPr>
            <a:r>
              <a:rPr lang="en-US" dirty="0"/>
              <a:t>Available on YouTube</a:t>
            </a:r>
          </a:p>
          <a:p>
            <a:pPr marL="0" indent="0" algn="ctr">
              <a:buNone/>
            </a:pPr>
            <a:r>
              <a:rPr lang="en-US" dirty="0"/>
              <a:t>#1: </a:t>
            </a:r>
            <a:r>
              <a:rPr lang="en-US" b="0" i="0" u="none" strike="noStrike" dirty="0">
                <a:effectLst/>
                <a:latin typeface="Roboto" panose="02000000000000000000" pitchFamily="2" charset="0"/>
                <a:hlinkClick r:id="rId2"/>
              </a:rPr>
              <a:t>https://youtu.be/NWiCl1RjxnE</a:t>
            </a:r>
            <a:endParaRPr lang="en-US" b="0" i="0" u="none" strike="noStrike" dirty="0"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Roboto" panose="02000000000000000000" pitchFamily="2" charset="0"/>
                <a:hlinkClick r:id="rId3"/>
              </a:rPr>
              <a:t>#2: https://youtu.be/AN7U8VSyTpQ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6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 Data to a blank Form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Get the necessary historical (previous 3 years) data ready. You will need:</a:t>
            </a:r>
          </a:p>
          <a:p>
            <a:pPr marL="1427163" indent="-457200"/>
            <a:r>
              <a:rPr lang="en-US" dirty="0"/>
              <a:t>Form 27 from 3 previous years</a:t>
            </a:r>
          </a:p>
          <a:p>
            <a:pPr marL="1884363" lvl="1" indent="-457200"/>
            <a:r>
              <a:rPr lang="en-US" dirty="0"/>
              <a:t>Add Year, Month, Region. Area, Branch in top row boxes</a:t>
            </a:r>
          </a:p>
          <a:p>
            <a:pPr marL="1884363" lvl="1" indent="-457200"/>
            <a:r>
              <a:rPr lang="en-US" dirty="0"/>
              <a:t>The number of Active Members at the end of each year</a:t>
            </a:r>
            <a:br>
              <a:rPr lang="en-US" dirty="0"/>
            </a:br>
            <a:r>
              <a:rPr lang="en-US" dirty="0"/>
              <a:t>Enter into Line 1 for each year (yellow boxes)</a:t>
            </a:r>
          </a:p>
          <a:p>
            <a:pPr marL="1884363" lvl="1" indent="-457200"/>
            <a:r>
              <a:rPr lang="en-US" dirty="0"/>
              <a:t>The number of New Members IN (inducted) each year </a:t>
            </a:r>
          </a:p>
          <a:p>
            <a:pPr marL="1884363" lvl="1" indent="-457200"/>
            <a:r>
              <a:rPr lang="en-US" dirty="0"/>
              <a:t>The number of Active members leaving (ATTRITION) each year</a:t>
            </a:r>
          </a:p>
          <a:p>
            <a:pPr marL="1884363" lvl="1" indent="-457200"/>
            <a:r>
              <a:rPr lang="en-US" dirty="0"/>
              <a:t>The Total number of activities at the end of each year (if known)</a:t>
            </a:r>
          </a:p>
          <a:p>
            <a:pPr marL="1884363" lvl="1" indent="-457200"/>
            <a:r>
              <a:rPr lang="en-US" dirty="0"/>
              <a:t>The number of Activities which include couples (but exclude Ladies Day Luncheons and the like) at the end of each year</a:t>
            </a:r>
          </a:p>
          <a:p>
            <a:pPr marL="1884363" lvl="1" indent="-457200"/>
            <a:r>
              <a:rPr lang="en-US" dirty="0"/>
              <a:t>The average percentage of Active Members attending lunch meetings each year</a:t>
            </a:r>
          </a:p>
          <a:p>
            <a:pPr marL="1884363" lvl="1" indent="-457200"/>
            <a:r>
              <a:rPr lang="en-US" dirty="0"/>
              <a:t>The number of guests attending a lunch each year (exclude speakers and other visitors </a:t>
            </a:r>
            <a:r>
              <a:rPr lang="en-US" dirty="0" err="1"/>
              <a:t>eg</a:t>
            </a:r>
            <a:r>
              <a:rPr lang="en-US" dirty="0"/>
              <a:t> Area Governors, Regional Directors)</a:t>
            </a:r>
          </a:p>
        </p:txBody>
      </p:sp>
    </p:spTree>
    <p:extLst>
      <p:ext uri="{BB962C8B-B14F-4D97-AF65-F5344CB8AC3E}">
        <p14:creationId xmlns:p14="http://schemas.microsoft.com/office/powerpoint/2010/main" val="91980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</TotalTime>
  <Words>260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The new, Simplified, Form 27</vt:lpstr>
      <vt:lpstr>Starting out a new year with the OLD Form 27</vt:lpstr>
      <vt:lpstr>Starting out with a New Form 27</vt:lpstr>
      <vt:lpstr>New Form 27 if used by Branch 8 for 2015</vt:lpstr>
      <vt:lpstr>The remaining 3 slides are useful when watching the 2 videos about the Form.</vt:lpstr>
      <vt:lpstr>What to look out for on the New Form 27</vt:lpstr>
      <vt:lpstr>To Start a New Form 27</vt:lpstr>
      <vt:lpstr>Adding Data to a blank Form 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new, Simplified, Form 27</dc:title>
  <dc:creator>Derek Southern</dc:creator>
  <cp:lastModifiedBy>Derek Southern</cp:lastModifiedBy>
  <cp:revision>21</cp:revision>
  <dcterms:created xsi:type="dcterms:W3CDTF">2015-11-20T22:58:06Z</dcterms:created>
  <dcterms:modified xsi:type="dcterms:W3CDTF">2021-01-19T06:39:01Z</dcterms:modified>
</cp:coreProperties>
</file>